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media/image7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465" r:id="rId3"/>
  </p:sldIdLst>
  <p:sldSz cx="12192000" cy="6858000"/>
  <p:notesSz cx="6858000" cy="9144000"/>
  <p:embeddedFontLst>
    <p:embeddedFont>
      <p:font typeface="微软雅黑" panose="020B0503020204020204" charset="-122"/>
      <p:regular r:id="rId9"/>
    </p:embeddedFont>
    <p:embeddedFont>
      <p:font typeface="Calibri" panose="020F0502020204030204" charset="0"/>
      <p:regular r:id="rId10"/>
      <p:bold r:id="rId11"/>
      <p:italic r:id="rId12"/>
      <p:boldItalic r:id="rId13"/>
    </p:embeddedFont>
  </p:embeddedFontLst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ACD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37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font" Target="fonts/font1.fntdata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41.xml"/><Relationship Id="rId13" Type="http://schemas.openxmlformats.org/officeDocument/2006/relationships/font" Target="fonts/font5.fntdata"/><Relationship Id="rId12" Type="http://schemas.openxmlformats.org/officeDocument/2006/relationships/font" Target="fonts/font4.fntdata"/><Relationship Id="rId11" Type="http://schemas.openxmlformats.org/officeDocument/2006/relationships/font" Target="fonts/font3.fntdata"/><Relationship Id="rId10" Type="http://schemas.openxmlformats.org/officeDocument/2006/relationships/font" Target="fonts/font2.fntdata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7" Type="http://schemas.openxmlformats.org/officeDocument/2006/relationships/image" Target="../media/image11.wmf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wmf"/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6" Type="http://schemas.openxmlformats.org/officeDocument/2006/relationships/vmlDrawing" Target="../drawings/vmlDrawing1.vml"/><Relationship Id="rId65" Type="http://schemas.openxmlformats.org/officeDocument/2006/relationships/slideLayout" Target="../slideLayouts/slideLayout2.xml"/><Relationship Id="rId64" Type="http://schemas.openxmlformats.org/officeDocument/2006/relationships/tags" Target="../tags/tag40.xml"/><Relationship Id="rId63" Type="http://schemas.openxmlformats.org/officeDocument/2006/relationships/tags" Target="../tags/tag39.xml"/><Relationship Id="rId62" Type="http://schemas.openxmlformats.org/officeDocument/2006/relationships/image" Target="../media/image16.png"/><Relationship Id="rId61" Type="http://schemas.openxmlformats.org/officeDocument/2006/relationships/tags" Target="../tags/tag38.xml"/><Relationship Id="rId60" Type="http://schemas.openxmlformats.org/officeDocument/2006/relationships/tags" Target="../tags/tag37.xml"/><Relationship Id="rId6" Type="http://schemas.openxmlformats.org/officeDocument/2006/relationships/tags" Target="../tags/tag5.xml"/><Relationship Id="rId59" Type="http://schemas.openxmlformats.org/officeDocument/2006/relationships/image" Target="../media/image15.png"/><Relationship Id="rId58" Type="http://schemas.openxmlformats.org/officeDocument/2006/relationships/tags" Target="../tags/tag36.xml"/><Relationship Id="rId57" Type="http://schemas.openxmlformats.org/officeDocument/2006/relationships/tags" Target="../tags/tag35.xml"/><Relationship Id="rId56" Type="http://schemas.openxmlformats.org/officeDocument/2006/relationships/tags" Target="../tags/tag34.xml"/><Relationship Id="rId55" Type="http://schemas.openxmlformats.org/officeDocument/2006/relationships/tags" Target="../tags/tag33.xml"/><Relationship Id="rId54" Type="http://schemas.openxmlformats.org/officeDocument/2006/relationships/tags" Target="../tags/tag32.xml"/><Relationship Id="rId53" Type="http://schemas.openxmlformats.org/officeDocument/2006/relationships/tags" Target="../tags/tag31.xml"/><Relationship Id="rId52" Type="http://schemas.openxmlformats.org/officeDocument/2006/relationships/tags" Target="../tags/tag30.xml"/><Relationship Id="rId51" Type="http://schemas.openxmlformats.org/officeDocument/2006/relationships/tags" Target="../tags/tag29.xml"/><Relationship Id="rId50" Type="http://schemas.openxmlformats.org/officeDocument/2006/relationships/tags" Target="../tags/tag28.xml"/><Relationship Id="rId5" Type="http://schemas.openxmlformats.org/officeDocument/2006/relationships/tags" Target="../tags/tag4.xml"/><Relationship Id="rId49" Type="http://schemas.openxmlformats.org/officeDocument/2006/relationships/image" Target="../media/image14.png"/><Relationship Id="rId48" Type="http://schemas.openxmlformats.org/officeDocument/2006/relationships/tags" Target="../tags/tag27.xml"/><Relationship Id="rId47" Type="http://schemas.openxmlformats.org/officeDocument/2006/relationships/image" Target="../media/image13.png"/><Relationship Id="rId46" Type="http://schemas.openxmlformats.org/officeDocument/2006/relationships/image" Target="../media/image12.wmf"/><Relationship Id="rId45" Type="http://schemas.openxmlformats.org/officeDocument/2006/relationships/oleObject" Target="../embeddings/oleObject8.bin"/><Relationship Id="rId44" Type="http://schemas.openxmlformats.org/officeDocument/2006/relationships/tags" Target="../tags/tag26.xml"/><Relationship Id="rId43" Type="http://schemas.openxmlformats.org/officeDocument/2006/relationships/tags" Target="../tags/tag25.xml"/><Relationship Id="rId42" Type="http://schemas.openxmlformats.org/officeDocument/2006/relationships/image" Target="../media/image11.wmf"/><Relationship Id="rId41" Type="http://schemas.openxmlformats.org/officeDocument/2006/relationships/oleObject" Target="../embeddings/oleObject7.bin"/><Relationship Id="rId40" Type="http://schemas.openxmlformats.org/officeDocument/2006/relationships/tags" Target="../tags/tag24.xml"/><Relationship Id="rId4" Type="http://schemas.openxmlformats.org/officeDocument/2006/relationships/tags" Target="../tags/tag3.xml"/><Relationship Id="rId39" Type="http://schemas.openxmlformats.org/officeDocument/2006/relationships/image" Target="../media/image10.wmf"/><Relationship Id="rId38" Type="http://schemas.openxmlformats.org/officeDocument/2006/relationships/oleObject" Target="../embeddings/oleObject6.bin"/><Relationship Id="rId37" Type="http://schemas.openxmlformats.org/officeDocument/2006/relationships/tags" Target="../tags/tag23.xml"/><Relationship Id="rId36" Type="http://schemas.openxmlformats.org/officeDocument/2006/relationships/image" Target="../media/image9.wmf"/><Relationship Id="rId35" Type="http://schemas.openxmlformats.org/officeDocument/2006/relationships/oleObject" Target="../embeddings/oleObject5.bin"/><Relationship Id="rId34" Type="http://schemas.openxmlformats.org/officeDocument/2006/relationships/tags" Target="../tags/tag22.xml"/><Relationship Id="rId33" Type="http://schemas.openxmlformats.org/officeDocument/2006/relationships/image" Target="../media/image8.wmf"/><Relationship Id="rId32" Type="http://schemas.openxmlformats.org/officeDocument/2006/relationships/oleObject" Target="../embeddings/oleObject4.bin"/><Relationship Id="rId31" Type="http://schemas.openxmlformats.org/officeDocument/2006/relationships/tags" Target="../tags/tag21.xml"/><Relationship Id="rId30" Type="http://schemas.openxmlformats.org/officeDocument/2006/relationships/tags" Target="../tags/tag20.xml"/><Relationship Id="rId3" Type="http://schemas.openxmlformats.org/officeDocument/2006/relationships/image" Target="../media/image1.png"/><Relationship Id="rId29" Type="http://schemas.openxmlformats.org/officeDocument/2006/relationships/tags" Target="../tags/tag19.xml"/><Relationship Id="rId28" Type="http://schemas.openxmlformats.org/officeDocument/2006/relationships/tags" Target="../tags/tag18.xml"/><Relationship Id="rId27" Type="http://schemas.openxmlformats.org/officeDocument/2006/relationships/image" Target="../media/image7.svg"/><Relationship Id="rId26" Type="http://schemas.openxmlformats.org/officeDocument/2006/relationships/image" Target="../media/image6.png"/><Relationship Id="rId25" Type="http://schemas.openxmlformats.org/officeDocument/2006/relationships/tags" Target="../tags/tag17.xml"/><Relationship Id="rId24" Type="http://schemas.openxmlformats.org/officeDocument/2006/relationships/tags" Target="../tags/tag16.xml"/><Relationship Id="rId23" Type="http://schemas.openxmlformats.org/officeDocument/2006/relationships/tags" Target="../tags/tag15.xml"/><Relationship Id="rId22" Type="http://schemas.openxmlformats.org/officeDocument/2006/relationships/tags" Target="../tags/tag14.xml"/><Relationship Id="rId21" Type="http://schemas.openxmlformats.org/officeDocument/2006/relationships/image" Target="../media/image5.wmf"/><Relationship Id="rId20" Type="http://schemas.openxmlformats.org/officeDocument/2006/relationships/oleObject" Target="../embeddings/oleObject3.bin"/><Relationship Id="rId2" Type="http://schemas.openxmlformats.org/officeDocument/2006/relationships/tags" Target="../tags/tag2.xml"/><Relationship Id="rId19" Type="http://schemas.openxmlformats.org/officeDocument/2006/relationships/tags" Target="../tags/tag13.xml"/><Relationship Id="rId18" Type="http://schemas.openxmlformats.org/officeDocument/2006/relationships/image" Target="../media/image4.wmf"/><Relationship Id="rId17" Type="http://schemas.openxmlformats.org/officeDocument/2006/relationships/oleObject" Target="../embeddings/oleObject2.bin"/><Relationship Id="rId16" Type="http://schemas.openxmlformats.org/officeDocument/2006/relationships/tags" Target="../tags/tag12.xml"/><Relationship Id="rId15" Type="http://schemas.openxmlformats.org/officeDocument/2006/relationships/image" Target="../media/image3.wmf"/><Relationship Id="rId14" Type="http://schemas.openxmlformats.org/officeDocument/2006/relationships/oleObject" Target="../embeddings/oleObject1.bin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72" name="圆角矩形 71"/>
              <p:cNvSpPr/>
              <p:nvPr>
                <p:custDataLst>
                  <p:tags r:id="rId1"/>
                </p:custDataLst>
              </p:nvPr>
            </p:nvSpPr>
            <p:spPr>
              <a:xfrm>
                <a:off x="3921760" y="830580"/>
                <a:ext cx="4348480" cy="107632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lang="en-US" altLang="zh-CN" sz="14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Text 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𝝌</m:t>
                    </m:r>
                  </m:oMath>
                </a14:m>
                <a:r>
                  <a:rPr lang="en-US" altLang="zh-CN" sz="14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altLang="zh-CN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buClrTx/>
                  <a:buSzTx/>
                  <a:buFontTx/>
                </a:pPr>
                <a:r>
                  <a:rPr lang="en-US" altLang="zh-CN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“Li Keqiang stated that both China and Poland are currently facing the severe challenge of the COVID-19 pandemic. During the critical moments of the Chinese people’s fight against the epidemic, the Polish government and people extended their help...”</a:t>
                </a:r>
                <a:endParaRPr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2" name="圆角矩形 71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3921760" y="830580"/>
                <a:ext cx="4348480" cy="1076325"/>
              </a:xfrm>
              <a:prstGeom prst="roundRect">
                <a:avLst>
                  <a:gd name="adj" fmla="val 0"/>
                </a:avLst>
              </a:prstGeom>
              <a:blipFill rotWithShape="1">
                <a:blip r:embed="rId3"/>
                <a:stretch>
                  <a:fillRect l="-482" t="-1947" r="-1709" b="-6903"/>
                </a:stretch>
              </a:blipFill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/>
          <p:cNvCxnSpPr/>
          <p:nvPr>
            <p:custDataLst>
              <p:tags r:id="rId4"/>
            </p:custDataLst>
          </p:nvPr>
        </p:nvCxnSpPr>
        <p:spPr>
          <a:xfrm>
            <a:off x="6093460" y="1906905"/>
            <a:ext cx="5080" cy="26035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>
            <p:custDataLst>
              <p:tags r:id="rId5"/>
            </p:custDataLst>
          </p:nvPr>
        </p:nvSpPr>
        <p:spPr>
          <a:xfrm>
            <a:off x="3067050" y="2167255"/>
            <a:ext cx="6057900" cy="227076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8595" y="2167255"/>
            <a:ext cx="1654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DetectGPT-SC</a:t>
            </a:r>
            <a:endParaRPr lang="en-US" altLang="zh-CN" b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圆角矩形 1"/>
          <p:cNvSpPr/>
          <p:nvPr>
            <p:custDataLst>
              <p:tags r:id="rId6"/>
            </p:custDataLst>
          </p:nvPr>
        </p:nvSpPr>
        <p:spPr>
          <a:xfrm>
            <a:off x="3172460" y="2535555"/>
            <a:ext cx="1887220" cy="1835150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3" name="圆角矩形 2"/>
          <p:cNvSpPr/>
          <p:nvPr>
            <p:custDataLst>
              <p:tags r:id="rId7"/>
            </p:custDataLst>
          </p:nvPr>
        </p:nvSpPr>
        <p:spPr>
          <a:xfrm>
            <a:off x="5152390" y="2535555"/>
            <a:ext cx="1887220" cy="1835150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4" name="圆角矩形 3"/>
          <p:cNvSpPr/>
          <p:nvPr>
            <p:custDataLst>
              <p:tags r:id="rId8"/>
            </p:custDataLst>
          </p:nvPr>
        </p:nvSpPr>
        <p:spPr>
          <a:xfrm>
            <a:off x="7132320" y="2535555"/>
            <a:ext cx="1887220" cy="1835150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55010" y="2475230"/>
            <a:ext cx="1718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zh-CN" i="1" u="sng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endParaRPr lang="en-US" altLang="zh-CN" i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3172460" y="3253740"/>
                <a:ext cx="28575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𝜒</m:t>
                      </m:r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460" y="3253740"/>
                <a:ext cx="285750" cy="39878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/>
          <p:cNvCxnSpPr/>
          <p:nvPr/>
        </p:nvCxnSpPr>
        <p:spPr>
          <a:xfrm flipV="1">
            <a:off x="3458210" y="3113405"/>
            <a:ext cx="1025525" cy="3632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10"/>
            </p:custDataLst>
          </p:nvPr>
        </p:nvCxnSpPr>
        <p:spPr>
          <a:xfrm flipV="1">
            <a:off x="3458210" y="3474720"/>
            <a:ext cx="1087120" cy="1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>
            <p:custDataLst>
              <p:tags r:id="rId11"/>
            </p:custDataLst>
          </p:nvPr>
        </p:nvCxnSpPr>
        <p:spPr>
          <a:xfrm>
            <a:off x="3458210" y="3476625"/>
            <a:ext cx="953135" cy="6800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 rot="20340000">
            <a:off x="3429000" y="3089910"/>
            <a:ext cx="1043940" cy="260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 b="1">
                <a:latin typeface="Times New Roman" panose="02020603050405020304" pitchFamily="18" charset="0"/>
                <a:cs typeface="Times New Roman" panose="02020603050405020304" pitchFamily="18" charset="0"/>
              </a:rPr>
              <a:t>mask sentence1</a:t>
            </a:r>
            <a:endParaRPr lang="en-US" altLang="zh-CN" sz="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2"/>
            </p:custDataLst>
          </p:nvPr>
        </p:nvSpPr>
        <p:spPr>
          <a:xfrm>
            <a:off x="3672205" y="3284220"/>
            <a:ext cx="971550" cy="260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latin typeface="Times New Roman" panose="02020603050405020304" pitchFamily="18" charset="0"/>
                <a:cs typeface="Times New Roman" panose="02020603050405020304" pitchFamily="18" charset="0"/>
              </a:rPr>
              <a:t>mask sentence2</a:t>
            </a:r>
            <a:endParaRPr lang="en-US" altLang="zh-CN" sz="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3"/>
            </p:custDataLst>
          </p:nvPr>
        </p:nvSpPr>
        <p:spPr>
          <a:xfrm rot="2160000">
            <a:off x="3510915" y="3698240"/>
            <a:ext cx="1043940" cy="222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 b="1">
                <a:latin typeface="Times New Roman" panose="02020603050405020304" pitchFamily="18" charset="0"/>
                <a:cs typeface="Times New Roman" panose="02020603050405020304" pitchFamily="18" charset="0"/>
              </a:rPr>
              <a:t>mask sentence3</a:t>
            </a:r>
            <a:endParaRPr lang="en-US" altLang="zh-CN" sz="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" name="对象 2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83735" y="2908935"/>
          <a:ext cx="313055" cy="381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4" imgW="177165" imgH="215900" progId="Equation.KSEE3">
                  <p:embed/>
                </p:oleObj>
              </mc:Choice>
              <mc:Fallback>
                <p:oleObj name="" r:id="rId14" imgW="177165" imgH="2159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83735" y="2908935"/>
                        <a:ext cx="313055" cy="381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4483735" y="3253740"/>
          <a:ext cx="362585" cy="351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7" imgW="190500" imgH="215900" progId="Equation.KSEE3">
                  <p:embed/>
                </p:oleObj>
              </mc:Choice>
              <mc:Fallback>
                <p:oleObj name="" r:id="rId17" imgW="190500" imgH="2159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483735" y="3253740"/>
                        <a:ext cx="362585" cy="351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4455160" y="3924300"/>
          <a:ext cx="291465" cy="349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20" imgW="190500" imgH="228600" progId="Equation.KSEE3">
                  <p:embed/>
                </p:oleObj>
              </mc:Choice>
              <mc:Fallback>
                <p:oleObj name="" r:id="rId20" imgW="1905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455160" y="3924300"/>
                        <a:ext cx="291465" cy="349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接箭头连接符 32"/>
          <p:cNvCxnSpPr/>
          <p:nvPr/>
        </p:nvCxnSpPr>
        <p:spPr>
          <a:xfrm>
            <a:off x="4796790" y="3123565"/>
            <a:ext cx="26543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>
            <p:custDataLst>
              <p:tags r:id="rId22"/>
            </p:custDataLst>
          </p:nvPr>
        </p:nvCxnSpPr>
        <p:spPr>
          <a:xfrm>
            <a:off x="4794250" y="3474720"/>
            <a:ext cx="26543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>
            <p:custDataLst>
              <p:tags r:id="rId23"/>
            </p:custDataLst>
          </p:nvPr>
        </p:nvCxnSpPr>
        <p:spPr>
          <a:xfrm>
            <a:off x="4790440" y="4128770"/>
            <a:ext cx="26543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>
            <p:custDataLst>
              <p:tags r:id="rId24"/>
            </p:custDataLst>
          </p:nvPr>
        </p:nvSpPr>
        <p:spPr>
          <a:xfrm>
            <a:off x="5217795" y="2461260"/>
            <a:ext cx="1718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zh-CN" i="1" u="sng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altLang="zh-CN" i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圆角矩形 38"/>
          <p:cNvSpPr/>
          <p:nvPr>
            <p:custDataLst>
              <p:tags r:id="rId25"/>
            </p:custDataLst>
          </p:nvPr>
        </p:nvSpPr>
        <p:spPr>
          <a:xfrm>
            <a:off x="5181600" y="2827655"/>
            <a:ext cx="915670" cy="1487805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19050" cmpd="sng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210175" y="3169920"/>
            <a:ext cx="871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endParaRPr lang="en-US" altLang="zh-C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图片 40" descr="ChatGPT_logo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458460" y="3528695"/>
            <a:ext cx="342900" cy="34290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cxnSp>
        <p:nvCxnSpPr>
          <p:cNvPr id="42" name="直接箭头连接符 41"/>
          <p:cNvCxnSpPr/>
          <p:nvPr>
            <p:custDataLst>
              <p:tags r:id="rId28"/>
            </p:custDataLst>
          </p:nvPr>
        </p:nvCxnSpPr>
        <p:spPr>
          <a:xfrm flipV="1">
            <a:off x="6098540" y="3119120"/>
            <a:ext cx="28321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>
            <p:custDataLst>
              <p:tags r:id="rId29"/>
            </p:custDataLst>
          </p:nvPr>
        </p:nvCxnSpPr>
        <p:spPr>
          <a:xfrm>
            <a:off x="6098540" y="3474720"/>
            <a:ext cx="26543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>
            <p:custDataLst>
              <p:tags r:id="rId30"/>
            </p:custDataLst>
          </p:nvPr>
        </p:nvCxnSpPr>
        <p:spPr>
          <a:xfrm>
            <a:off x="6098540" y="4126865"/>
            <a:ext cx="26543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47" name="对象 4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31"/>
            </p:custDataLst>
          </p:nvPr>
        </p:nvGraphicFramePr>
        <p:xfrm>
          <a:off x="6390005" y="3004820"/>
          <a:ext cx="53721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32" imgW="405765" imgH="215900" progId="Equation.KSEE3">
                  <p:embed/>
                </p:oleObj>
              </mc:Choice>
              <mc:Fallback>
                <p:oleObj name="" r:id="rId32" imgW="405765" imgH="2159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6390005" y="3004820"/>
                        <a:ext cx="537210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34"/>
            </p:custDataLst>
          </p:nvPr>
        </p:nvGraphicFramePr>
        <p:xfrm>
          <a:off x="6372225" y="3341370"/>
          <a:ext cx="55499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35" imgW="419100" imgH="215900" progId="Equation.KSEE3">
                  <p:embed/>
                </p:oleObj>
              </mc:Choice>
              <mc:Fallback>
                <p:oleObj name="" r:id="rId35" imgW="419100" imgH="2159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6372225" y="3341370"/>
                        <a:ext cx="554990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37"/>
            </p:custDataLst>
          </p:nvPr>
        </p:nvGraphicFramePr>
        <p:xfrm>
          <a:off x="6393180" y="3980498"/>
          <a:ext cx="537210" cy="302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" name="" r:id="rId38" imgW="405765" imgH="228600" progId="Equation.KSEE3">
                  <p:embed/>
                </p:oleObj>
              </mc:Choice>
              <mc:Fallback>
                <p:oleObj name="" r:id="rId38" imgW="405765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6393180" y="3980498"/>
                        <a:ext cx="537210" cy="302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肘形连接符 52"/>
          <p:cNvCxnSpPr>
            <a:stCxn id="9" idx="0"/>
          </p:cNvCxnSpPr>
          <p:nvPr/>
        </p:nvCxnSpPr>
        <p:spPr>
          <a:xfrm rot="16200000">
            <a:off x="4009390" y="2205355"/>
            <a:ext cx="353695" cy="1742440"/>
          </a:xfrm>
          <a:prstGeom prst="bentConnector2">
            <a:avLst/>
          </a:prstGeom>
          <a:ln w="1270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54" name="对象 53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0"/>
            </p:custDataLst>
          </p:nvPr>
        </p:nvGraphicFramePr>
        <p:xfrm>
          <a:off x="6432550" y="2803525"/>
          <a:ext cx="471170" cy="269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" name="" r:id="rId41" imgW="355600" imgH="203200" progId="Equation.KSEE3">
                  <p:embed/>
                </p:oleObj>
              </mc:Choice>
              <mc:Fallback>
                <p:oleObj name="" r:id="rId41" imgW="355600" imgH="2032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6432550" y="2803525"/>
                        <a:ext cx="471170" cy="269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6" name="直接箭头连接符 55"/>
          <p:cNvCxnSpPr/>
          <p:nvPr>
            <p:custDataLst>
              <p:tags r:id="rId43"/>
            </p:custDataLst>
          </p:nvPr>
        </p:nvCxnSpPr>
        <p:spPr>
          <a:xfrm flipV="1">
            <a:off x="6093460" y="2909570"/>
            <a:ext cx="288290" cy="76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>
            <p:custDataLst>
              <p:tags r:id="rId44"/>
            </p:custDataLst>
          </p:nvPr>
        </p:nvSpPr>
        <p:spPr>
          <a:xfrm>
            <a:off x="7180580" y="2461260"/>
            <a:ext cx="1718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en-US" altLang="zh-CN" i="1" u="sng">
                <a:latin typeface="Times New Roman" panose="02020603050405020304" pitchFamily="18" charset="0"/>
                <a:cs typeface="Times New Roman" panose="02020603050405020304" pitchFamily="18" charset="0"/>
              </a:rPr>
              <a:t>Compare</a:t>
            </a:r>
            <a:endParaRPr lang="en-US" altLang="zh-CN" i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8" name="对象 5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45" imgW="114300" imgH="215900" progId="Equation.KSEE3">
                  <p:embed/>
                </p:oleObj>
              </mc:Choice>
              <mc:Fallback>
                <p:oleObj name="" r:id="rId45" imgW="114300" imgH="2159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本框 63"/>
              <p:cNvSpPr txBox="1"/>
              <p:nvPr/>
            </p:nvSpPr>
            <p:spPr>
              <a:xfrm>
                <a:off x="7179945" y="3004820"/>
                <a:ext cx="2068830" cy="681990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altLang="zh-CN" sz="1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sz="1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t</m:t>
                          </m:r>
                          <m:r>
                            <a:rPr lang="en-US" altLang="zh-CN" sz="1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sz="1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m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altLang="zh-CN" sz="1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𝑙𝑜𝑔𝑝</m:t>
                      </m:r>
                      <m:r>
                        <a:rPr lang="en-US" altLang="zh-CN" sz="10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1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10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1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&lt;t</m:t>
                          </m:r>
                        </m:sub>
                      </m:sSub>
                      <m:r>
                        <a:rPr lang="en-US" altLang="zh-CN" sz="10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1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𝑋</m:t>
                      </m:r>
                      <m:r>
                        <a:rPr lang="en-US" altLang="zh-CN" sz="10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10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𝜃</m:t>
                      </m:r>
                      <m:r>
                        <a:rPr lang="en-US" altLang="zh-CN" sz="10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10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945" y="3004820"/>
                <a:ext cx="2068830" cy="681990"/>
              </a:xfrm>
              <a:prstGeom prst="rect">
                <a:avLst/>
              </a:prstGeom>
              <a:blipFill rotWithShape="1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本框 64"/>
          <p:cNvSpPr txBox="1"/>
          <p:nvPr/>
        </p:nvSpPr>
        <p:spPr>
          <a:xfrm>
            <a:off x="7519670" y="2803525"/>
            <a:ext cx="93789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900">
                <a:latin typeface="Times New Roman" panose="02020603050405020304" pitchFamily="18" charset="0"/>
                <a:cs typeface="Times New Roman" panose="02020603050405020304" pitchFamily="18" charset="0"/>
              </a:rPr>
              <a:t>BARTScore:</a:t>
            </a:r>
            <a:endParaRPr lang="en-US" altLang="zh-CN" sz="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48"/>
            </p:custDataLst>
          </p:nvPr>
        </p:nvSpPr>
        <p:spPr>
          <a:xfrm>
            <a:off x="7519670" y="3528695"/>
            <a:ext cx="128016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900">
                <a:latin typeface="Times New Roman" panose="02020603050405020304" pitchFamily="18" charset="0"/>
                <a:cs typeface="Times New Roman" panose="02020603050405020304" pitchFamily="18" charset="0"/>
              </a:rPr>
              <a:t>Word2Vec (C</a:t>
            </a:r>
            <a:r>
              <a:rPr lang="en-US" altLang="zh-CN" sz="900">
                <a:latin typeface="Times New Roman" panose="02020603050405020304" pitchFamily="18" charset="0"/>
                <a:cs typeface="Times New Roman" panose="02020603050405020304" pitchFamily="18" charset="0"/>
              </a:rPr>
              <a:t>osine):</a:t>
            </a:r>
            <a:endParaRPr lang="en-US" altLang="zh-CN" sz="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本框 67"/>
              <p:cNvSpPr txBox="1"/>
              <p:nvPr/>
            </p:nvSpPr>
            <p:spPr>
              <a:xfrm>
                <a:off x="7452995" y="3758565"/>
                <a:ext cx="1089025" cy="726440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altLang="zh-CN" sz="1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1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·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1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10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995" y="3758565"/>
                <a:ext cx="1089025" cy="726440"/>
              </a:xfrm>
              <a:prstGeom prst="rect">
                <a:avLst/>
              </a:prstGeom>
              <a:blipFill rotWithShape="1"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接箭头连接符 69"/>
          <p:cNvCxnSpPr/>
          <p:nvPr>
            <p:custDataLst>
              <p:tags r:id="rId50"/>
            </p:custDataLst>
          </p:nvPr>
        </p:nvCxnSpPr>
        <p:spPr>
          <a:xfrm>
            <a:off x="7129145" y="3147695"/>
            <a:ext cx="323850" cy="476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4" idx="1"/>
          </p:cNvCxnSpPr>
          <p:nvPr>
            <p:custDataLst>
              <p:tags r:id="rId51"/>
            </p:custDataLst>
          </p:nvPr>
        </p:nvCxnSpPr>
        <p:spPr>
          <a:xfrm flipV="1">
            <a:off x="7132320" y="3309620"/>
            <a:ext cx="330200" cy="1435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>
            <p:custDataLst>
              <p:tags r:id="rId52"/>
            </p:custDataLst>
          </p:nvPr>
        </p:nvCxnSpPr>
        <p:spPr>
          <a:xfrm>
            <a:off x="7129145" y="3474720"/>
            <a:ext cx="371475" cy="3111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>
            <p:custDataLst>
              <p:tags r:id="rId53"/>
            </p:custDataLst>
          </p:nvPr>
        </p:nvCxnSpPr>
        <p:spPr>
          <a:xfrm>
            <a:off x="7132320" y="2877820"/>
            <a:ext cx="368300" cy="1841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>
            <p:custDataLst>
              <p:tags r:id="rId54"/>
            </p:custDataLst>
          </p:nvPr>
        </p:nvCxnSpPr>
        <p:spPr>
          <a:xfrm flipV="1">
            <a:off x="7129145" y="4043045"/>
            <a:ext cx="409575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肘形连接符 76"/>
          <p:cNvCxnSpPr/>
          <p:nvPr>
            <p:custDataLst>
              <p:tags r:id="rId55"/>
            </p:custDataLst>
          </p:nvPr>
        </p:nvCxnSpPr>
        <p:spPr>
          <a:xfrm rot="5400000" flipV="1">
            <a:off x="6092190" y="4443730"/>
            <a:ext cx="1138555" cy="1125855"/>
          </a:xfrm>
          <a:prstGeom prst="bentConnector3">
            <a:avLst>
              <a:gd name="adj1" fmla="val 23257"/>
            </a:avLst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/>
          <p:nvPr>
            <p:custDataLst>
              <p:tags r:id="rId56"/>
            </p:custDataLst>
          </p:nvPr>
        </p:nvCxnSpPr>
        <p:spPr>
          <a:xfrm rot="16200000" flipH="1" flipV="1">
            <a:off x="4967605" y="4443730"/>
            <a:ext cx="1138555" cy="1125855"/>
          </a:xfrm>
          <a:prstGeom prst="bentConnector3">
            <a:avLst>
              <a:gd name="adj1" fmla="val 23257"/>
            </a:avLst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圆角矩形 78"/>
              <p:cNvSpPr/>
              <p:nvPr>
                <p:custDataLst>
                  <p:tags r:id="rId57"/>
                </p:custDataLst>
              </p:nvPr>
            </p:nvSpPr>
            <p:spPr>
              <a:xfrm>
                <a:off x="3870960" y="5175885"/>
                <a:ext cx="2167890" cy="40005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𝝌</m:t>
                    </m:r>
                  </m:oMath>
                </a14:m>
                <a:r>
                  <a:rPr lang="en-US" altLang="zh-CN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ChatGPT</a:t>
                </a:r>
                <a:endParaRPr lang="en-US" altLang="zh-CN" sz="1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9" name="圆角矩形 7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8"/>
                </p:custDataLst>
              </p:nvPr>
            </p:nvSpPr>
            <p:spPr>
              <a:xfrm>
                <a:off x="3870960" y="5175885"/>
                <a:ext cx="2167890" cy="400050"/>
              </a:xfrm>
              <a:prstGeom prst="roundRect">
                <a:avLst>
                  <a:gd name="adj" fmla="val 0"/>
                </a:avLst>
              </a:prstGeom>
              <a:blipFill rotWithShape="1">
                <a:blip r:embed="rId59"/>
                <a:stretch>
                  <a:fillRect l="-967" t="-5238" r="-3427" b="-18571"/>
                </a:stretch>
              </a:blipFill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圆角矩形 79"/>
              <p:cNvSpPr/>
              <p:nvPr>
                <p:custDataLst>
                  <p:tags r:id="rId60"/>
                </p:custDataLst>
              </p:nvPr>
            </p:nvSpPr>
            <p:spPr>
              <a:xfrm>
                <a:off x="6230620" y="5175885"/>
                <a:ext cx="2167890" cy="40005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𝝌</m:t>
                    </m:r>
                  </m:oMath>
                </a14:m>
                <a:r>
                  <a:rPr lang="en-US" altLang="zh-CN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from H</a:t>
                </a:r>
                <a:r>
                  <a:rPr lang="en-US" altLang="zh-CN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uman</a:t>
                </a:r>
                <a:endParaRPr lang="en-US" altLang="zh-CN" sz="1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0" name="圆角矩形 79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1"/>
                </p:custDataLst>
              </p:nvPr>
            </p:nvSpPr>
            <p:spPr>
              <a:xfrm>
                <a:off x="6230620" y="5175885"/>
                <a:ext cx="2167890" cy="400050"/>
              </a:xfrm>
              <a:prstGeom prst="roundRect">
                <a:avLst>
                  <a:gd name="adj" fmla="val 0"/>
                </a:avLst>
              </a:prstGeom>
              <a:blipFill rotWithShape="1">
                <a:blip r:embed="rId62"/>
                <a:stretch>
                  <a:fillRect l="-967" t="-5238" r="-3427" b="-18571"/>
                </a:stretch>
              </a:blipFill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接箭头连接符 81"/>
          <p:cNvCxnSpPr/>
          <p:nvPr>
            <p:custDataLst>
              <p:tags r:id="rId63"/>
            </p:custDataLst>
          </p:nvPr>
        </p:nvCxnSpPr>
        <p:spPr>
          <a:xfrm>
            <a:off x="4973955" y="4938395"/>
            <a:ext cx="6985" cy="2374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>
            <p:custDataLst>
              <p:tags r:id="rId64"/>
            </p:custDataLst>
          </p:nvPr>
        </p:nvCxnSpPr>
        <p:spPr>
          <a:xfrm>
            <a:off x="7224395" y="4938395"/>
            <a:ext cx="6985" cy="2374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3915410" y="5207635"/>
            <a:ext cx="6051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🤖</a:t>
            </a:r>
            <a:endParaRPr lang="zh-CN" altLang="en-US"/>
          </a:p>
        </p:txBody>
      </p:sp>
      <p:sp>
        <p:nvSpPr>
          <p:cNvPr id="85" name="文本框 84"/>
          <p:cNvSpPr txBox="1"/>
          <p:nvPr/>
        </p:nvSpPr>
        <p:spPr>
          <a:xfrm>
            <a:off x="6306820" y="5207635"/>
            <a:ext cx="514350" cy="368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🙋‍️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PP_MARK_KEY" val="f5f0d6f5-c36c-4b9f-a9db-f1d62e39d230"/>
  <p:tag name="COMMONDATA" val="eyJoZGlkIjoiYzVlY2Y0YzZkYWYzNzA2YzFkODE0ZTMyNGM0MmJjMmM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WPS 演示</Application>
  <PresentationFormat>宽屏</PresentationFormat>
  <Paragraphs>37</Paragraphs>
  <Slides>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1</vt:i4>
      </vt:variant>
    </vt:vector>
  </HeadingPairs>
  <TitlesOfParts>
    <vt:vector size="26" baseType="lpstr">
      <vt:lpstr>Arial</vt:lpstr>
      <vt:lpstr>宋体</vt:lpstr>
      <vt:lpstr>Wingdings</vt:lpstr>
      <vt:lpstr>等线</vt:lpstr>
      <vt:lpstr>楷体</vt:lpstr>
      <vt:lpstr>Times New Roman</vt:lpstr>
      <vt:lpstr>Ink Free</vt:lpstr>
      <vt:lpstr>金山云技术体</vt:lpstr>
      <vt:lpstr>微软雅黑</vt:lpstr>
      <vt:lpstr>Arial Unicode MS</vt:lpstr>
      <vt:lpstr>Calibri</vt:lpstr>
      <vt:lpstr>仿宋</vt:lpstr>
      <vt:lpstr>PMingLiU</vt:lpstr>
      <vt:lpstr>Segoe Print</vt:lpstr>
      <vt:lpstr>Cambria Math</vt:lpstr>
      <vt:lpstr>MS Mincho</vt:lpstr>
      <vt:lpstr>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王荣胜</cp:lastModifiedBy>
  <cp:revision>802</cp:revision>
  <dcterms:created xsi:type="dcterms:W3CDTF">2021-02-17T19:22:00Z</dcterms:created>
  <dcterms:modified xsi:type="dcterms:W3CDTF">2023-10-10T19:08:21Z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2052-12.1.0.15398</vt:lpwstr>
  </property>
  <property fmtid="{D5CDD505-2E9C-101B-9397-08002B2CF9AE}" pid="3" name="ICV">
    <vt:lpwstr>96C2AEA0ACB24DD3B3838558E7E451F4</vt:lpwstr>
  </property>
</Properties>
</file>